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274" r:id="rId5"/>
    <p:sldId id="776" r:id="rId6"/>
    <p:sldId id="773" r:id="rId7"/>
    <p:sldId id="774" r:id="rId8"/>
    <p:sldId id="775" r:id="rId9"/>
    <p:sldId id="777" r:id="rId10"/>
    <p:sldId id="778" r:id="rId11"/>
    <p:sldId id="779" r:id="rId12"/>
    <p:sldId id="780" r:id="rId13"/>
    <p:sldId id="781" r:id="rId14"/>
    <p:sldId id="782" r:id="rId15"/>
    <p:sldId id="783" r:id="rId16"/>
    <p:sldId id="784" r:id="rId17"/>
    <p:sldId id="786" r:id="rId18"/>
    <p:sldId id="785" r:id="rId19"/>
    <p:sldId id="787" r:id="rId20"/>
    <p:sldId id="788" r:id="rId21"/>
    <p:sldId id="789" r:id="rId22"/>
    <p:sldId id="790" r:id="rId23"/>
    <p:sldId id="791" r:id="rId24"/>
    <p:sldId id="792" r:id="rId25"/>
    <p:sldId id="793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1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84EC1-37F7-4213-AF92-0DB257ACFCB4}" type="datetimeFigureOut">
              <a:rPr lang="fi-FI" smtClean="0"/>
              <a:t>23.10.2019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40074-FF95-4BD9-9160-42A3679388F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62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1217" y="4105462"/>
            <a:ext cx="8350898" cy="42920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00" b="1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96" y="1885822"/>
            <a:ext cx="5360605" cy="2042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51520" y="5822028"/>
            <a:ext cx="864096" cy="847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Kuva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7" y="5839156"/>
            <a:ext cx="673203" cy="7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200400" y="1368425"/>
            <a:ext cx="5393093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577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 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5672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98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urella sydämell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14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189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2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2354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331236" y="3900196"/>
            <a:ext cx="3886200" cy="2603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31235" y="261257"/>
            <a:ext cx="8486193" cy="62795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647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LABORANT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226766" y="1368425"/>
            <a:ext cx="4366727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2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10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95" r:id="rId3"/>
    <p:sldLayoutId id="2147483675" r:id="rId4"/>
    <p:sldLayoutId id="2147483664" r:id="rId5"/>
    <p:sldLayoutId id="2147483674" r:id="rId6"/>
    <p:sldLayoutId id="2147483673" r:id="rId7"/>
    <p:sldLayoutId id="2147483678" r:id="rId8"/>
    <p:sldLayoutId id="2147483680" r:id="rId9"/>
    <p:sldLayoutId id="2147483681" r:id="rId10"/>
    <p:sldLayoutId id="2147483696" r:id="rId11"/>
    <p:sldLayoutId id="2147483679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library/pydoc.html" TargetMode="External"/><Relationship Id="rId2" Type="http://schemas.openxmlformats.org/officeDocument/2006/relationships/hyperlink" Target="https://numpydoc.readthedocs.io/en/latest/format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phinxcontrib-napoleon.readthedocs.io/en/latest/example_google.html" TargetMode="External"/><Relationship Id="rId4" Type="http://schemas.openxmlformats.org/officeDocument/2006/relationships/hyperlink" Target="http://epydoc.sourceforge.net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7" y="4105462"/>
            <a:ext cx="8350898" cy="1196211"/>
          </a:xfrm>
        </p:spPr>
        <p:txBody>
          <a:bodyPr>
            <a:normAutofit/>
          </a:bodyPr>
          <a:lstStyle/>
          <a:p>
            <a:r>
              <a:rPr lang="fi-FI" dirty="0"/>
              <a:t>Basics in </a:t>
            </a:r>
            <a:r>
              <a:rPr lang="fi-FI" dirty="0" err="1"/>
              <a:t>programming</a:t>
            </a:r>
            <a:br>
              <a:rPr lang="fi-FI" dirty="0"/>
            </a:br>
            <a:br>
              <a:rPr lang="fi-FI" dirty="0"/>
            </a:b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0926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Docstring – One line</a:t>
            </a:r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4327FC-903D-A44D-8E1E-2D03ABD1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59" y="1911926"/>
            <a:ext cx="8542978" cy="304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8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Docstring – </a:t>
            </a:r>
            <a:r>
              <a:rPr lang="fi-FI" dirty="0" err="1"/>
              <a:t>Multi-line</a:t>
            </a:r>
            <a:endParaRPr lang="fi-FI" b="1" dirty="0"/>
          </a:p>
          <a:p>
            <a:endParaRPr lang="en-US" b="1" dirty="0"/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1C4A1-1EC9-1541-9F08-12EB7652E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23" y="1847273"/>
            <a:ext cx="7726684" cy="425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19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Docstring –</a:t>
            </a:r>
            <a:r>
              <a:rPr lang="fi-FI" dirty="0" err="1"/>
              <a:t>Formats</a:t>
            </a:r>
            <a:endParaRPr lang="fi-FI" b="1" dirty="0"/>
          </a:p>
          <a:p>
            <a:endParaRPr lang="en-US" b="1" dirty="0"/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62300C-97B2-7F47-832A-49C627564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557879"/>
              </p:ext>
            </p:extLst>
          </p:nvPr>
        </p:nvGraphicFramePr>
        <p:xfrm>
          <a:off x="628650" y="2722927"/>
          <a:ext cx="7886700" cy="2556734"/>
        </p:xfrm>
        <a:graphic>
          <a:graphicData uri="http://schemas.openxmlformats.org/drawingml/2006/table">
            <a:tbl>
              <a:tblPr/>
              <a:tblGrid>
                <a:gridCol w="3943350">
                  <a:extLst>
                    <a:ext uri="{9D8B030D-6E8A-4147-A177-3AD203B41FA5}">
                      <a16:colId xmlns:a16="http://schemas.microsoft.com/office/drawing/2014/main" val="2316850695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476559449"/>
                    </a:ext>
                  </a:extLst>
                </a:gridCol>
              </a:tblGrid>
              <a:tr h="577327">
                <a:tc>
                  <a:txBody>
                    <a:bodyPr/>
                    <a:lstStyle/>
                    <a:p>
                      <a:pPr algn="l" fontAlgn="ctr"/>
                      <a:r>
                        <a:rPr lang="fi-FI" sz="1600" b="0" u="none" strike="noStrike" dirty="0">
                          <a:solidFill>
                            <a:srgbClr val="33AACC"/>
                          </a:solidFill>
                          <a:effectLst/>
                          <a:hlinkClick r:id="rId2"/>
                        </a:rPr>
                        <a:t>NumPy/SciPy docstrings</a:t>
                      </a:r>
                      <a:endParaRPr lang="fi-FI" sz="1600" dirty="0">
                        <a:effectLst/>
                      </a:endParaRPr>
                    </a:p>
                  </a:txBody>
                  <a:tcPr marL="82475" marR="82475" marT="41238" marB="41238" anchor="ctr">
                    <a:lnL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600">
                          <a:effectLst/>
                        </a:rPr>
                        <a:t>Combination of reStructured and GoogleDocstrings and supported by Sphinx</a:t>
                      </a:r>
                    </a:p>
                  </a:txBody>
                  <a:tcPr marL="82475" marR="82475" marT="41238" marB="41238" anchor="ctr">
                    <a:lnL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517645"/>
                  </a:ext>
                </a:extLst>
              </a:tr>
              <a:tr h="577327">
                <a:tc>
                  <a:txBody>
                    <a:bodyPr/>
                    <a:lstStyle/>
                    <a:p>
                      <a:pPr algn="l" fontAlgn="ctr"/>
                      <a:r>
                        <a:rPr lang="fi-FI" sz="1600" b="0" u="none" strike="noStrike">
                          <a:solidFill>
                            <a:srgbClr val="33AACC"/>
                          </a:solidFill>
                          <a:effectLst/>
                          <a:hlinkClick r:id="rId3"/>
                        </a:rPr>
                        <a:t>Pydoc</a:t>
                      </a:r>
                      <a:endParaRPr lang="fi-FI" sz="1600">
                        <a:effectLst/>
                      </a:endParaRPr>
                    </a:p>
                  </a:txBody>
                  <a:tcPr marL="82475" marR="82475" marT="41238" marB="41238" anchor="ctr">
                    <a:lnL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600">
                          <a:effectLst/>
                        </a:rPr>
                        <a:t>Standard documentation module for Python and supported by Sphinx</a:t>
                      </a:r>
                    </a:p>
                  </a:txBody>
                  <a:tcPr marL="82475" marR="82475" marT="41238" marB="41238" anchor="ctr">
                    <a:lnL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32029"/>
                  </a:ext>
                </a:extLst>
              </a:tr>
              <a:tr h="1072179">
                <a:tc>
                  <a:txBody>
                    <a:bodyPr/>
                    <a:lstStyle/>
                    <a:p>
                      <a:pPr algn="l" fontAlgn="ctr"/>
                      <a:r>
                        <a:rPr lang="fi-FI" sz="1600" b="0" u="none" strike="noStrike">
                          <a:solidFill>
                            <a:srgbClr val="33AACC"/>
                          </a:solidFill>
                          <a:effectLst/>
                          <a:hlinkClick r:id="rId4"/>
                        </a:rPr>
                        <a:t>Epydoc</a:t>
                      </a:r>
                      <a:endParaRPr lang="fi-FI" sz="1600">
                        <a:effectLst/>
                      </a:endParaRPr>
                    </a:p>
                  </a:txBody>
                  <a:tcPr marL="82475" marR="82475" marT="41238" marB="41238" anchor="ctr">
                    <a:lnL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600">
                          <a:effectLst/>
                        </a:rPr>
                        <a:t>Render Epytext as series of HTML documents and a tool for generating API documentation for Python modules based on their Docstrings</a:t>
                      </a:r>
                    </a:p>
                  </a:txBody>
                  <a:tcPr marL="82475" marR="82475" marT="41238" marB="41238" anchor="ctr">
                    <a:lnL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148295"/>
                  </a:ext>
                </a:extLst>
              </a:tr>
              <a:tr h="329901">
                <a:tc>
                  <a:txBody>
                    <a:bodyPr/>
                    <a:lstStyle/>
                    <a:p>
                      <a:pPr algn="l" fontAlgn="ctr"/>
                      <a:r>
                        <a:rPr lang="fi-FI" sz="1600" b="0" u="none" strike="noStrike">
                          <a:solidFill>
                            <a:srgbClr val="33AACC"/>
                          </a:solidFill>
                          <a:effectLst/>
                          <a:hlinkClick r:id="rId5"/>
                        </a:rPr>
                        <a:t>Google Docstrings</a:t>
                      </a:r>
                      <a:endParaRPr lang="fi-FI" sz="1600">
                        <a:effectLst/>
                      </a:endParaRPr>
                    </a:p>
                  </a:txBody>
                  <a:tcPr marL="82475" marR="82475" marT="41238" marB="41238" anchor="ctr">
                    <a:lnL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600" dirty="0" err="1">
                          <a:effectLst/>
                        </a:rPr>
                        <a:t>Google's</a:t>
                      </a:r>
                      <a:r>
                        <a:rPr lang="fi-FI" sz="1600" dirty="0">
                          <a:effectLst/>
                        </a:rPr>
                        <a:t> Style</a:t>
                      </a:r>
                    </a:p>
                  </a:txBody>
                  <a:tcPr marL="82475" marR="82475" marT="41238" marB="41238" anchor="ctr">
                    <a:lnL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7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41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593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Docstring –</a:t>
            </a:r>
            <a:r>
              <a:rPr lang="fi-FI" dirty="0" err="1"/>
              <a:t>Built</a:t>
            </a:r>
            <a:r>
              <a:rPr lang="fi-FI" dirty="0"/>
              <a:t>-in </a:t>
            </a:r>
            <a:r>
              <a:rPr lang="fi-FI" dirty="0" err="1"/>
              <a:t>Docstrings</a:t>
            </a:r>
            <a:endParaRPr lang="fi-FI" b="1" dirty="0"/>
          </a:p>
          <a:p>
            <a:endParaRPr lang="en-US" b="1" dirty="0"/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34357-0BE3-BC4D-B25F-74AFBD0D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21" y="2234554"/>
            <a:ext cx="8044873" cy="75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45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 err="1"/>
              <a:t>Dictionaries</a:t>
            </a:r>
            <a:endParaRPr lang="fi-FI" b="1" dirty="0"/>
          </a:p>
          <a:p>
            <a:endParaRPr lang="en-US" b="1" dirty="0"/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04BC7E-AC0E-6B4D-B271-19D8C0DEE5D5}"/>
              </a:ext>
            </a:extLst>
          </p:cNvPr>
          <p:cNvSpPr/>
          <p:nvPr/>
        </p:nvSpPr>
        <p:spPr>
          <a:xfrm>
            <a:off x="331236" y="1803875"/>
            <a:ext cx="836941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Dictionary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maps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a set of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objects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(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keys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) to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another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set of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objects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(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values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). A Python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dictionary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is a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mapping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of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unique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keys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to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values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. </a:t>
            </a:r>
          </a:p>
          <a:p>
            <a:endParaRPr lang="fi-FI" sz="24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Dictionaries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are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mutable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,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which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means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they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can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be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changed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. </a:t>
            </a:r>
          </a:p>
          <a:p>
            <a:endParaRPr lang="fi-FI" sz="24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The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values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that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the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keys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point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to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can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be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any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Python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value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.</a:t>
            </a:r>
          </a:p>
          <a:p>
            <a:endParaRPr lang="fi-FI" sz="24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Dictionaries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are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unordered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,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so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the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order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that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the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keys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are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added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doesn't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necessarily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reflect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what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order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they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may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be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reported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back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.</a:t>
            </a:r>
            <a:endParaRPr lang="fi-FI" sz="2400" dirty="0"/>
          </a:p>
        </p:txBody>
      </p:sp>
    </p:spTree>
    <p:extLst>
      <p:ext uri="{BB962C8B-B14F-4D97-AF65-F5344CB8AC3E}">
        <p14:creationId xmlns:p14="http://schemas.microsoft.com/office/powerpoint/2010/main" val="2475927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 err="1"/>
              <a:t>Dictionaries</a:t>
            </a:r>
            <a:endParaRPr lang="fi-FI" b="1" dirty="0"/>
          </a:p>
          <a:p>
            <a:endParaRPr lang="en-US" b="1" dirty="0"/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BC44E-D035-5C48-8272-7F1645E06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464"/>
          <a:stretch/>
        </p:blipFill>
        <p:spPr>
          <a:xfrm>
            <a:off x="498763" y="2011873"/>
            <a:ext cx="7948352" cy="18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7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 err="1"/>
              <a:t>Dictionaries</a:t>
            </a:r>
            <a:endParaRPr lang="fi-FI" b="1" dirty="0"/>
          </a:p>
          <a:p>
            <a:endParaRPr lang="en-US" b="1" dirty="0"/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82FBFA-B67F-C04F-9A80-87BE5B051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47677" b="-7503"/>
          <a:stretch/>
        </p:blipFill>
        <p:spPr>
          <a:xfrm>
            <a:off x="331236" y="2821577"/>
            <a:ext cx="4784436" cy="4101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D73244-48BE-814F-BCEC-AB8DEFF32ABA}"/>
              </a:ext>
            </a:extLst>
          </p:cNvPr>
          <p:cNvSpPr/>
          <p:nvPr/>
        </p:nvSpPr>
        <p:spPr>
          <a:xfrm>
            <a:off x="277655" y="2095001"/>
            <a:ext cx="83694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Access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element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:</a:t>
            </a:r>
            <a:endParaRPr lang="fi-FI" sz="2400" dirty="0"/>
          </a:p>
        </p:txBody>
      </p:sp>
    </p:spTree>
    <p:extLst>
      <p:ext uri="{BB962C8B-B14F-4D97-AF65-F5344CB8AC3E}">
        <p14:creationId xmlns:p14="http://schemas.microsoft.com/office/powerpoint/2010/main" val="3407875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 err="1"/>
              <a:t>Dictionaries</a:t>
            </a:r>
            <a:endParaRPr lang="fi-FI" b="1" dirty="0"/>
          </a:p>
          <a:p>
            <a:endParaRPr lang="en-US" b="1" dirty="0"/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D73244-48BE-814F-BCEC-AB8DEFF32ABA}"/>
              </a:ext>
            </a:extLst>
          </p:cNvPr>
          <p:cNvSpPr/>
          <p:nvPr/>
        </p:nvSpPr>
        <p:spPr>
          <a:xfrm>
            <a:off x="277655" y="2095001"/>
            <a:ext cx="83694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Change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element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:</a:t>
            </a:r>
            <a:endParaRPr lang="fi-FI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39B4C-FF39-CB40-A9FC-CFC45D501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2718954"/>
            <a:ext cx="64135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63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 err="1"/>
              <a:t>Dictionaries</a:t>
            </a:r>
            <a:endParaRPr lang="fi-FI" b="1" dirty="0"/>
          </a:p>
          <a:p>
            <a:endParaRPr lang="en-US" b="1" dirty="0"/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D73244-48BE-814F-BCEC-AB8DEFF32ABA}"/>
              </a:ext>
            </a:extLst>
          </p:cNvPr>
          <p:cNvSpPr/>
          <p:nvPr/>
        </p:nvSpPr>
        <p:spPr>
          <a:xfrm>
            <a:off x="277655" y="2095001"/>
            <a:ext cx="83694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Loop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trough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:</a:t>
            </a:r>
            <a:endParaRPr lang="fi-FI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2FDFE9-C9B4-1F44-A42F-3846AF7F6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4" y="2821577"/>
            <a:ext cx="7828497" cy="97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66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 err="1"/>
              <a:t>Dictionaries</a:t>
            </a:r>
            <a:endParaRPr lang="fi-FI" b="1" dirty="0"/>
          </a:p>
          <a:p>
            <a:endParaRPr lang="en-US" b="1" dirty="0"/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D73244-48BE-814F-BCEC-AB8DEFF32ABA}"/>
              </a:ext>
            </a:extLst>
          </p:cNvPr>
          <p:cNvSpPr/>
          <p:nvPr/>
        </p:nvSpPr>
        <p:spPr>
          <a:xfrm>
            <a:off x="277655" y="2095001"/>
            <a:ext cx="83694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Print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all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values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 in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the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dictionary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:</a:t>
            </a:r>
            <a:endParaRPr lang="fi-FI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FB1D7-A604-6447-B605-A44B7A32F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5" y="2685473"/>
            <a:ext cx="5450529" cy="118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8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@property and getters/setters</a:t>
            </a:r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956259-1A4C-8247-AC05-F08FFBDE825F}"/>
              </a:ext>
            </a:extLst>
          </p:cNvPr>
          <p:cNvSpPr/>
          <p:nvPr/>
        </p:nvSpPr>
        <p:spPr>
          <a:xfrm>
            <a:off x="331236" y="2273631"/>
            <a:ext cx="792607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fi-FI" sz="2400" dirty="0"/>
              <a:t>In Python, </a:t>
            </a:r>
            <a:r>
              <a:rPr lang="fi-FI" sz="2400" dirty="0" err="1"/>
              <a:t>getters</a:t>
            </a:r>
            <a:r>
              <a:rPr lang="fi-FI" sz="2400" dirty="0"/>
              <a:t> and </a:t>
            </a:r>
            <a:r>
              <a:rPr lang="fi-FI" sz="2400" dirty="0" err="1"/>
              <a:t>setters</a:t>
            </a:r>
            <a:r>
              <a:rPr lang="fi-FI" sz="2400" dirty="0"/>
              <a:t> </a:t>
            </a:r>
            <a:r>
              <a:rPr lang="fi-FI" sz="2400" dirty="0" err="1"/>
              <a:t>are</a:t>
            </a:r>
            <a:r>
              <a:rPr lang="fi-FI" sz="2400" dirty="0"/>
              <a:t> </a:t>
            </a:r>
            <a:r>
              <a:rPr lang="fi-FI" sz="2400" dirty="0" err="1"/>
              <a:t>not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same</a:t>
            </a:r>
            <a:r>
              <a:rPr lang="fi-FI" sz="2400" dirty="0"/>
              <a:t> as </a:t>
            </a:r>
            <a:r>
              <a:rPr lang="fi-FI" sz="2400" dirty="0" err="1"/>
              <a:t>those</a:t>
            </a:r>
            <a:r>
              <a:rPr lang="fi-FI" sz="2400" dirty="0"/>
              <a:t> in </a:t>
            </a:r>
            <a:r>
              <a:rPr lang="fi-FI" sz="2400" dirty="0" err="1"/>
              <a:t>other</a:t>
            </a:r>
            <a:r>
              <a:rPr lang="fi-FI" sz="2400" dirty="0"/>
              <a:t> </a:t>
            </a:r>
            <a:r>
              <a:rPr lang="fi-FI" sz="2400" dirty="0" err="1"/>
              <a:t>object-oriented</a:t>
            </a:r>
            <a:r>
              <a:rPr lang="fi-FI" sz="2400" dirty="0"/>
              <a:t> </a:t>
            </a:r>
            <a:r>
              <a:rPr lang="fi-FI" sz="2400" dirty="0" err="1"/>
              <a:t>programming</a:t>
            </a:r>
            <a:r>
              <a:rPr lang="fi-FI" sz="2400" dirty="0"/>
              <a:t> </a:t>
            </a:r>
            <a:r>
              <a:rPr lang="fi-FI" sz="2400" dirty="0" err="1"/>
              <a:t>languages</a:t>
            </a:r>
            <a:r>
              <a:rPr lang="fi-FI" sz="2400" dirty="0"/>
              <a:t>. </a:t>
            </a:r>
            <a:r>
              <a:rPr lang="fi-FI" sz="2400" dirty="0" err="1"/>
              <a:t>Basically</a:t>
            </a:r>
            <a:r>
              <a:rPr lang="fi-FI" sz="2400" dirty="0"/>
              <a:t>, </a:t>
            </a:r>
            <a:r>
              <a:rPr lang="fi-FI" sz="2400" dirty="0" err="1"/>
              <a:t>the</a:t>
            </a:r>
            <a:r>
              <a:rPr lang="fi-FI" sz="2400" dirty="0"/>
              <a:t> main </a:t>
            </a:r>
            <a:r>
              <a:rPr lang="fi-FI" sz="2400" dirty="0" err="1"/>
              <a:t>purpose</a:t>
            </a:r>
            <a:r>
              <a:rPr lang="fi-FI" sz="2400" dirty="0"/>
              <a:t> of </a:t>
            </a:r>
            <a:r>
              <a:rPr lang="fi-FI" sz="2400" dirty="0" err="1"/>
              <a:t>using</a:t>
            </a:r>
            <a:r>
              <a:rPr lang="fi-FI" sz="2400" dirty="0"/>
              <a:t> </a:t>
            </a:r>
            <a:r>
              <a:rPr lang="fi-FI" sz="2400" dirty="0" err="1"/>
              <a:t>getters</a:t>
            </a:r>
            <a:r>
              <a:rPr lang="fi-FI" sz="2400" dirty="0"/>
              <a:t> and </a:t>
            </a:r>
            <a:r>
              <a:rPr lang="fi-FI" sz="2400" dirty="0" err="1"/>
              <a:t>setters</a:t>
            </a:r>
            <a:r>
              <a:rPr lang="fi-FI" sz="2400" dirty="0"/>
              <a:t> in </a:t>
            </a:r>
            <a:r>
              <a:rPr lang="fi-FI" sz="2400" dirty="0" err="1"/>
              <a:t>object-oriented</a:t>
            </a:r>
            <a:r>
              <a:rPr lang="fi-FI" sz="2400" dirty="0"/>
              <a:t> </a:t>
            </a:r>
            <a:r>
              <a:rPr lang="fi-FI" sz="2400" dirty="0" err="1"/>
              <a:t>programs</a:t>
            </a:r>
            <a:r>
              <a:rPr lang="fi-FI" sz="2400" dirty="0"/>
              <a:t> is to </a:t>
            </a:r>
            <a:r>
              <a:rPr lang="fi-FI" sz="2400" dirty="0" err="1"/>
              <a:t>ensure</a:t>
            </a:r>
            <a:r>
              <a:rPr lang="fi-FI" sz="2400" dirty="0"/>
              <a:t> data </a:t>
            </a:r>
            <a:r>
              <a:rPr lang="fi-FI" sz="2400" dirty="0" err="1"/>
              <a:t>encapsulation</a:t>
            </a:r>
            <a:r>
              <a:rPr lang="fi-FI" sz="2400" dirty="0"/>
              <a:t>. </a:t>
            </a:r>
          </a:p>
          <a:p>
            <a:pPr fontAlgn="base"/>
            <a:endParaRPr lang="fi-FI" sz="2400" dirty="0"/>
          </a:p>
          <a:p>
            <a:pPr fontAlgn="base"/>
            <a:r>
              <a:rPr lang="fi-FI" sz="2400" dirty="0"/>
              <a:t> </a:t>
            </a:r>
            <a:r>
              <a:rPr lang="fi-FI" sz="2400" dirty="0" err="1"/>
              <a:t>Getters</a:t>
            </a:r>
            <a:r>
              <a:rPr lang="fi-FI" sz="2400" dirty="0"/>
              <a:t> and </a:t>
            </a:r>
            <a:r>
              <a:rPr lang="fi-FI" sz="2400" dirty="0" err="1"/>
              <a:t>Setters</a:t>
            </a:r>
            <a:r>
              <a:rPr lang="fi-FI" sz="2400" dirty="0"/>
              <a:t> in python </a:t>
            </a:r>
            <a:r>
              <a:rPr lang="fi-FI" sz="2400" dirty="0" err="1"/>
              <a:t>are</a:t>
            </a:r>
            <a:r>
              <a:rPr lang="fi-FI" sz="2400" dirty="0"/>
              <a:t> </a:t>
            </a:r>
            <a:r>
              <a:rPr lang="fi-FI" sz="2400" dirty="0" err="1"/>
              <a:t>often</a:t>
            </a:r>
            <a:r>
              <a:rPr lang="fi-FI" sz="2400" dirty="0"/>
              <a:t> </a:t>
            </a:r>
            <a:r>
              <a:rPr lang="fi-FI" sz="2400" dirty="0" err="1"/>
              <a:t>used</a:t>
            </a:r>
            <a:r>
              <a:rPr lang="fi-FI" sz="2400" dirty="0"/>
              <a:t> </a:t>
            </a:r>
            <a:r>
              <a:rPr lang="fi-FI" sz="2400" dirty="0" err="1"/>
              <a:t>when</a:t>
            </a:r>
            <a:r>
              <a:rPr lang="fi-FI" sz="2400" dirty="0"/>
              <a:t>:</a:t>
            </a:r>
          </a:p>
          <a:p>
            <a:pPr fontAlgn="base"/>
            <a:r>
              <a:rPr lang="fi-FI" sz="2400" dirty="0"/>
              <a:t>- </a:t>
            </a:r>
            <a:r>
              <a:rPr lang="fi-FI" sz="2400" dirty="0" err="1"/>
              <a:t>We</a:t>
            </a:r>
            <a:r>
              <a:rPr lang="fi-FI" sz="2400" dirty="0"/>
              <a:t> </a:t>
            </a:r>
            <a:r>
              <a:rPr lang="fi-FI" sz="2400" dirty="0" err="1"/>
              <a:t>use</a:t>
            </a:r>
            <a:r>
              <a:rPr lang="fi-FI" sz="2400" dirty="0"/>
              <a:t> </a:t>
            </a:r>
            <a:r>
              <a:rPr lang="fi-FI" sz="2400" dirty="0" err="1"/>
              <a:t>getters</a:t>
            </a:r>
            <a:r>
              <a:rPr lang="fi-FI" sz="2400" dirty="0"/>
              <a:t> &amp; </a:t>
            </a:r>
            <a:r>
              <a:rPr lang="fi-FI" sz="2400" dirty="0" err="1"/>
              <a:t>setters</a:t>
            </a:r>
            <a:r>
              <a:rPr lang="fi-FI" sz="2400" dirty="0"/>
              <a:t> to </a:t>
            </a:r>
            <a:r>
              <a:rPr lang="fi-FI" sz="2400" dirty="0" err="1"/>
              <a:t>add</a:t>
            </a:r>
            <a:r>
              <a:rPr lang="fi-FI" sz="2400" dirty="0"/>
              <a:t> </a:t>
            </a:r>
            <a:r>
              <a:rPr lang="fi-FI" sz="2400" dirty="0" err="1"/>
              <a:t>validation</a:t>
            </a:r>
            <a:r>
              <a:rPr lang="fi-FI" sz="2400" dirty="0"/>
              <a:t> </a:t>
            </a:r>
            <a:r>
              <a:rPr lang="fi-FI" sz="2400" dirty="0" err="1"/>
              <a:t>logic</a:t>
            </a:r>
            <a:r>
              <a:rPr lang="fi-FI" sz="2400" dirty="0"/>
              <a:t> </a:t>
            </a:r>
            <a:r>
              <a:rPr lang="fi-FI" sz="2400" dirty="0" err="1"/>
              <a:t>around</a:t>
            </a:r>
            <a:r>
              <a:rPr lang="fi-FI" sz="2400" dirty="0"/>
              <a:t> </a:t>
            </a:r>
            <a:r>
              <a:rPr lang="fi-FI" sz="2400" dirty="0" err="1"/>
              <a:t>getting</a:t>
            </a:r>
            <a:r>
              <a:rPr lang="fi-FI" sz="2400" dirty="0"/>
              <a:t> and </a:t>
            </a:r>
            <a:r>
              <a:rPr lang="fi-FI" sz="2400" dirty="0" err="1"/>
              <a:t>setting</a:t>
            </a:r>
            <a:r>
              <a:rPr lang="fi-FI" sz="2400" dirty="0"/>
              <a:t> a </a:t>
            </a:r>
            <a:r>
              <a:rPr lang="fi-FI" sz="2400" dirty="0" err="1"/>
              <a:t>value</a:t>
            </a:r>
            <a:r>
              <a:rPr lang="fi-FI" sz="2400" dirty="0"/>
              <a:t>.</a:t>
            </a:r>
          </a:p>
          <a:p>
            <a:pPr fontAlgn="base"/>
            <a:r>
              <a:rPr lang="fi-FI" sz="2400" dirty="0"/>
              <a:t>- To </a:t>
            </a:r>
            <a:r>
              <a:rPr lang="fi-FI" sz="2400" dirty="0" err="1"/>
              <a:t>avoid</a:t>
            </a:r>
            <a:r>
              <a:rPr lang="fi-FI" sz="2400" dirty="0"/>
              <a:t> </a:t>
            </a:r>
            <a:r>
              <a:rPr lang="fi-FI" sz="2400" dirty="0" err="1"/>
              <a:t>direct</a:t>
            </a:r>
            <a:r>
              <a:rPr lang="fi-FI" sz="2400" dirty="0"/>
              <a:t> </a:t>
            </a:r>
            <a:r>
              <a:rPr lang="fi-FI" sz="2400" dirty="0" err="1"/>
              <a:t>access</a:t>
            </a:r>
            <a:r>
              <a:rPr lang="fi-FI" sz="2400" dirty="0"/>
              <a:t> of a </a:t>
            </a:r>
            <a:r>
              <a:rPr lang="fi-FI" sz="2400" dirty="0" err="1"/>
              <a:t>class</a:t>
            </a:r>
            <a:r>
              <a:rPr lang="fi-FI" sz="2400" dirty="0"/>
              <a:t> </a:t>
            </a:r>
            <a:r>
              <a:rPr lang="fi-FI" sz="2400" dirty="0" err="1"/>
              <a:t>field</a:t>
            </a:r>
            <a:r>
              <a:rPr lang="fi-FI" sz="2400" dirty="0"/>
              <a:t> i.e. </a:t>
            </a:r>
            <a:r>
              <a:rPr lang="fi-FI" sz="2400" dirty="0" err="1"/>
              <a:t>private</a:t>
            </a:r>
            <a:r>
              <a:rPr lang="fi-FI" sz="2400" dirty="0"/>
              <a:t> </a:t>
            </a:r>
            <a:r>
              <a:rPr lang="fi-FI" sz="2400" dirty="0" err="1"/>
              <a:t>variables</a:t>
            </a:r>
            <a:r>
              <a:rPr lang="fi-FI" sz="2400" dirty="0"/>
              <a:t> </a:t>
            </a:r>
            <a:r>
              <a:rPr lang="fi-FI" sz="2400" dirty="0" err="1"/>
              <a:t>cannot</a:t>
            </a:r>
            <a:r>
              <a:rPr lang="fi-FI" sz="2400" dirty="0"/>
              <a:t> </a:t>
            </a:r>
            <a:r>
              <a:rPr lang="fi-FI" sz="2400" dirty="0" err="1"/>
              <a:t>be</a:t>
            </a:r>
            <a:r>
              <a:rPr lang="fi-FI" sz="2400" dirty="0"/>
              <a:t> </a:t>
            </a:r>
            <a:r>
              <a:rPr lang="fi-FI" sz="2400" dirty="0" err="1"/>
              <a:t>accessed</a:t>
            </a:r>
            <a:r>
              <a:rPr lang="fi-FI" sz="2400" dirty="0"/>
              <a:t> </a:t>
            </a:r>
            <a:r>
              <a:rPr lang="fi-FI" sz="2400" dirty="0" err="1"/>
              <a:t>directly</a:t>
            </a:r>
            <a:r>
              <a:rPr lang="fi-FI" sz="2400" dirty="0"/>
              <a:t> </a:t>
            </a:r>
            <a:r>
              <a:rPr lang="fi-FI" sz="2400" dirty="0" err="1"/>
              <a:t>or</a:t>
            </a:r>
            <a:r>
              <a:rPr lang="fi-FI" sz="2400" dirty="0"/>
              <a:t> </a:t>
            </a:r>
            <a:r>
              <a:rPr lang="fi-FI" sz="2400" dirty="0" err="1"/>
              <a:t>modified</a:t>
            </a:r>
            <a:r>
              <a:rPr lang="fi-FI" sz="2400" dirty="0"/>
              <a:t> </a:t>
            </a:r>
            <a:r>
              <a:rPr lang="fi-FI" sz="2400" dirty="0" err="1"/>
              <a:t>by</a:t>
            </a:r>
            <a:r>
              <a:rPr lang="fi-FI" sz="2400" dirty="0"/>
              <a:t> </a:t>
            </a:r>
            <a:r>
              <a:rPr lang="fi-FI" sz="2400" dirty="0" err="1"/>
              <a:t>external</a:t>
            </a:r>
            <a:r>
              <a:rPr lang="fi-FI" sz="2400" dirty="0"/>
              <a:t> </a:t>
            </a:r>
            <a:r>
              <a:rPr lang="fi-FI" sz="2400" dirty="0" err="1"/>
              <a:t>user</a:t>
            </a:r>
            <a:r>
              <a:rPr lang="fi-FI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5587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 err="1"/>
              <a:t>Dictionaries</a:t>
            </a:r>
            <a:endParaRPr lang="fi-FI" b="1" dirty="0"/>
          </a:p>
          <a:p>
            <a:endParaRPr lang="en-US" b="1" dirty="0"/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D73244-48BE-814F-BCEC-AB8DEFF32ABA}"/>
              </a:ext>
            </a:extLst>
          </p:cNvPr>
          <p:cNvSpPr/>
          <p:nvPr/>
        </p:nvSpPr>
        <p:spPr>
          <a:xfrm>
            <a:off x="277655" y="2095001"/>
            <a:ext cx="83694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Find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if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key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exists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:</a:t>
            </a:r>
            <a:endParaRPr lang="fi-FI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327652-84B2-9B48-BA08-C5989EAD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2821577"/>
            <a:ext cx="7975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22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 err="1"/>
              <a:t>Dictionaries</a:t>
            </a:r>
            <a:endParaRPr lang="fi-FI" b="1" dirty="0"/>
          </a:p>
          <a:p>
            <a:endParaRPr lang="en-US" b="1" dirty="0"/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D73244-48BE-814F-BCEC-AB8DEFF32ABA}"/>
              </a:ext>
            </a:extLst>
          </p:cNvPr>
          <p:cNvSpPr/>
          <p:nvPr/>
        </p:nvSpPr>
        <p:spPr>
          <a:xfrm>
            <a:off x="277655" y="2095001"/>
            <a:ext cx="83694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Add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item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:</a:t>
            </a:r>
            <a:endParaRPr lang="fi-FI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1FFDC-D747-094D-ABD7-BAA0264C8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5" y="2730137"/>
            <a:ext cx="5838655" cy="297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42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 err="1"/>
              <a:t>Dictionaries</a:t>
            </a:r>
            <a:endParaRPr lang="fi-FI" b="1" dirty="0"/>
          </a:p>
          <a:p>
            <a:endParaRPr lang="en-US" b="1" dirty="0"/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D73244-48BE-814F-BCEC-AB8DEFF32ABA}"/>
              </a:ext>
            </a:extLst>
          </p:cNvPr>
          <p:cNvSpPr/>
          <p:nvPr/>
        </p:nvSpPr>
        <p:spPr>
          <a:xfrm>
            <a:off x="277655" y="2095001"/>
            <a:ext cx="83694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Remove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fi-FI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item</a:t>
            </a:r>
            <a:r>
              <a:rPr lang="fi-FI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:</a:t>
            </a:r>
            <a:endParaRPr lang="fi-FI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8929E5-4600-BA4D-9C32-FD6F42F41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5" y="2683741"/>
            <a:ext cx="6097273" cy="284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3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Getters/setters</a:t>
            </a:r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32E478-2C80-8541-9870-AA69C5425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405" y="1742787"/>
            <a:ext cx="4457700" cy="5016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956259-1A4C-8247-AC05-F08FFBDE825F}"/>
              </a:ext>
            </a:extLst>
          </p:cNvPr>
          <p:cNvSpPr/>
          <p:nvPr/>
        </p:nvSpPr>
        <p:spPr>
          <a:xfrm>
            <a:off x="331236" y="2273631"/>
            <a:ext cx="38990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Consider our past learn way to get values from class instance</a:t>
            </a:r>
          </a:p>
        </p:txBody>
      </p:sp>
    </p:spTree>
    <p:extLst>
      <p:ext uri="{BB962C8B-B14F-4D97-AF65-F5344CB8AC3E}">
        <p14:creationId xmlns:p14="http://schemas.microsoft.com/office/powerpoint/2010/main" val="3247397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Getters/setters</a:t>
            </a:r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956259-1A4C-8247-AC05-F08FFBDE825F}"/>
              </a:ext>
            </a:extLst>
          </p:cNvPr>
          <p:cNvSpPr/>
          <p:nvPr/>
        </p:nvSpPr>
        <p:spPr>
          <a:xfrm>
            <a:off x="331236" y="2273631"/>
            <a:ext cx="792607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/>
              <a:t>In Python </a:t>
            </a:r>
            <a:r>
              <a:rPr lang="fi-FI" sz="2400" dirty="0" err="1"/>
              <a:t>property</a:t>
            </a:r>
            <a:r>
              <a:rPr lang="fi-FI" sz="2400" dirty="0"/>
              <a:t>()is a </a:t>
            </a:r>
            <a:r>
              <a:rPr lang="fi-FI" sz="2400" dirty="0" err="1"/>
              <a:t>built</a:t>
            </a:r>
            <a:r>
              <a:rPr lang="fi-FI" sz="2400" dirty="0"/>
              <a:t>-in </a:t>
            </a:r>
            <a:r>
              <a:rPr lang="fi-FI" sz="2400" dirty="0" err="1"/>
              <a:t>function</a:t>
            </a:r>
            <a:r>
              <a:rPr lang="fi-FI" sz="2400" dirty="0"/>
              <a:t> </a:t>
            </a:r>
            <a:r>
              <a:rPr lang="fi-FI" sz="2400" dirty="0" err="1"/>
              <a:t>that</a:t>
            </a:r>
            <a:r>
              <a:rPr lang="fi-FI" sz="2400" dirty="0"/>
              <a:t> </a:t>
            </a:r>
            <a:r>
              <a:rPr lang="fi-FI" sz="2400" dirty="0" err="1"/>
              <a:t>creates</a:t>
            </a:r>
            <a:r>
              <a:rPr lang="fi-FI" sz="2400" dirty="0"/>
              <a:t> and </a:t>
            </a:r>
            <a:r>
              <a:rPr lang="fi-FI" sz="2400" dirty="0" err="1"/>
              <a:t>returns</a:t>
            </a:r>
            <a:r>
              <a:rPr lang="fi-FI" sz="2400" dirty="0"/>
              <a:t> a </a:t>
            </a:r>
            <a:r>
              <a:rPr lang="fi-FI" sz="2400" dirty="0" err="1"/>
              <a:t>property</a:t>
            </a:r>
            <a:r>
              <a:rPr lang="fi-FI" sz="2400" dirty="0"/>
              <a:t> </a:t>
            </a:r>
            <a:r>
              <a:rPr lang="fi-FI" sz="2400" dirty="0" err="1"/>
              <a:t>object</a:t>
            </a:r>
            <a:r>
              <a:rPr lang="fi-FI" sz="2400" dirty="0"/>
              <a:t>. A </a:t>
            </a:r>
            <a:r>
              <a:rPr lang="fi-FI" sz="2400" dirty="0" err="1"/>
              <a:t>property</a:t>
            </a:r>
            <a:r>
              <a:rPr lang="fi-FI" sz="2400" dirty="0"/>
              <a:t> </a:t>
            </a:r>
            <a:r>
              <a:rPr lang="fi-FI" sz="2400" dirty="0" err="1"/>
              <a:t>object</a:t>
            </a:r>
            <a:r>
              <a:rPr lang="fi-FI" sz="2400" dirty="0"/>
              <a:t> </a:t>
            </a:r>
            <a:r>
              <a:rPr lang="fi-FI" sz="2400" dirty="0" err="1"/>
              <a:t>has</a:t>
            </a:r>
            <a:r>
              <a:rPr lang="fi-FI" sz="2400" dirty="0"/>
              <a:t> </a:t>
            </a:r>
            <a:r>
              <a:rPr lang="fi-FI" sz="2400" dirty="0" err="1"/>
              <a:t>three</a:t>
            </a:r>
            <a:r>
              <a:rPr lang="fi-FI" sz="2400" dirty="0"/>
              <a:t> </a:t>
            </a:r>
            <a:r>
              <a:rPr lang="fi-FI" sz="2400" dirty="0" err="1"/>
              <a:t>methods</a:t>
            </a:r>
            <a:r>
              <a:rPr lang="fi-FI" sz="2400" dirty="0"/>
              <a:t>, </a:t>
            </a:r>
            <a:r>
              <a:rPr lang="fi-FI" sz="2400" dirty="0" err="1"/>
              <a:t>getter</a:t>
            </a:r>
            <a:r>
              <a:rPr lang="fi-FI" sz="2400" dirty="0"/>
              <a:t>(), </a:t>
            </a:r>
            <a:r>
              <a:rPr lang="fi-FI" sz="2400" dirty="0" err="1"/>
              <a:t>setter</a:t>
            </a:r>
            <a:r>
              <a:rPr lang="fi-FI" sz="2400" dirty="0"/>
              <a:t>(), and </a:t>
            </a:r>
            <a:r>
              <a:rPr lang="fi-FI" sz="2400" dirty="0" err="1"/>
              <a:t>delete</a:t>
            </a:r>
            <a:r>
              <a:rPr lang="fi-FI" sz="2400" dirty="0"/>
              <a:t>(). </a:t>
            </a:r>
            <a:r>
              <a:rPr lang="fi-FI" sz="2400" dirty="0" err="1"/>
              <a:t>property</a:t>
            </a:r>
            <a:r>
              <a:rPr lang="fi-FI" sz="2400" dirty="0"/>
              <a:t>()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2585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Getters/setters</a:t>
            </a:r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32E478-2C80-8541-9870-AA69C5425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405" y="1742787"/>
            <a:ext cx="4457700" cy="5016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956259-1A4C-8247-AC05-F08FFBDE825F}"/>
              </a:ext>
            </a:extLst>
          </p:cNvPr>
          <p:cNvSpPr/>
          <p:nvPr/>
        </p:nvSpPr>
        <p:spPr>
          <a:xfrm>
            <a:off x="197886" y="2264395"/>
            <a:ext cx="38990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By using property we can</a:t>
            </a:r>
          </a:p>
          <a:p>
            <a:r>
              <a:rPr lang="en-US" sz="2800" dirty="0"/>
              <a:t>Define getters and setters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16955-FBFA-0145-B8C5-C14E9E7DA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905" y="1028700"/>
            <a:ext cx="4902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13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Getters/setters</a:t>
            </a:r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32E478-2C80-8541-9870-AA69C5425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405" y="1742787"/>
            <a:ext cx="4457700" cy="5016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956259-1A4C-8247-AC05-F08FFBDE825F}"/>
              </a:ext>
            </a:extLst>
          </p:cNvPr>
          <p:cNvSpPr/>
          <p:nvPr/>
        </p:nvSpPr>
        <p:spPr>
          <a:xfrm>
            <a:off x="197886" y="2264395"/>
            <a:ext cx="38990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By using property we can</a:t>
            </a:r>
          </a:p>
          <a:p>
            <a:r>
              <a:rPr lang="en-US" sz="2800" dirty="0"/>
              <a:t>Define getters and setters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16955-FBFA-0145-B8C5-C14E9E7DA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905" y="1028700"/>
            <a:ext cx="4902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4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@Property decorator</a:t>
            </a:r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956259-1A4C-8247-AC05-F08FFBDE825F}"/>
              </a:ext>
            </a:extLst>
          </p:cNvPr>
          <p:cNvSpPr/>
          <p:nvPr/>
        </p:nvSpPr>
        <p:spPr>
          <a:xfrm>
            <a:off x="435311" y="2095001"/>
            <a:ext cx="80541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further</a:t>
            </a:r>
            <a:r>
              <a:rPr lang="fi-FI" dirty="0"/>
              <a:t> go on and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define</a:t>
            </a:r>
            <a:r>
              <a:rPr lang="fi-FI" dirty="0"/>
              <a:t> </a:t>
            </a:r>
            <a:r>
              <a:rPr lang="fi-FI" dirty="0" err="1"/>
              <a:t>names</a:t>
            </a:r>
            <a:r>
              <a:rPr lang="fi-FI" dirty="0"/>
              <a:t> </a:t>
            </a:r>
            <a:r>
              <a:rPr lang="fi-FI" dirty="0" err="1"/>
              <a:t>get_temperature</a:t>
            </a:r>
            <a:r>
              <a:rPr lang="fi-FI" dirty="0"/>
              <a:t> and </a:t>
            </a:r>
            <a:r>
              <a:rPr lang="fi-FI" dirty="0" err="1"/>
              <a:t>set_temperature</a:t>
            </a:r>
            <a:r>
              <a:rPr lang="fi-FI" dirty="0"/>
              <a:t> as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unnecessary</a:t>
            </a:r>
            <a:r>
              <a:rPr lang="fi-FI" dirty="0"/>
              <a:t> and </a:t>
            </a:r>
            <a:r>
              <a:rPr lang="fi-FI" dirty="0" err="1"/>
              <a:t>pollute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namespace</a:t>
            </a:r>
            <a:r>
              <a:rPr lang="fi-FI" dirty="0"/>
              <a:t>. For </a:t>
            </a:r>
            <a:r>
              <a:rPr lang="fi-FI" dirty="0" err="1"/>
              <a:t>this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reuse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 </a:t>
            </a:r>
            <a:r>
              <a:rPr lang="fi-FI" dirty="0" err="1"/>
              <a:t>temperaturewhile</a:t>
            </a:r>
            <a:r>
              <a:rPr lang="fi-FI" dirty="0"/>
              <a:t> </a:t>
            </a:r>
            <a:r>
              <a:rPr lang="fi-FI" dirty="0" err="1"/>
              <a:t>defining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getter</a:t>
            </a:r>
            <a:r>
              <a:rPr lang="fi-FI" dirty="0"/>
              <a:t> and </a:t>
            </a:r>
            <a:r>
              <a:rPr lang="fi-FI" dirty="0" err="1"/>
              <a:t>setter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.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how</a:t>
            </a:r>
            <a:r>
              <a:rPr lang="fi-FI" dirty="0"/>
              <a:t> it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15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774CF-A568-D942-9A8F-AED1E76301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E0B8AC-73EA-9B49-83DD-5700F6B30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5" y="1368424"/>
            <a:ext cx="8292989" cy="38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8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Docstring</a:t>
            </a:r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956259-1A4C-8247-AC05-F08FFBDE825F}"/>
              </a:ext>
            </a:extLst>
          </p:cNvPr>
          <p:cNvSpPr/>
          <p:nvPr/>
        </p:nvSpPr>
        <p:spPr>
          <a:xfrm>
            <a:off x="435311" y="2095001"/>
            <a:ext cx="83761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800" dirty="0"/>
              <a:t>Python </a:t>
            </a:r>
            <a:r>
              <a:rPr lang="fi-FI" sz="2800" dirty="0" err="1"/>
              <a:t>Docstring</a:t>
            </a:r>
            <a:r>
              <a:rPr lang="fi-FI" sz="2800" dirty="0"/>
              <a:t> is </a:t>
            </a:r>
            <a:r>
              <a:rPr lang="fi-FI" sz="2800" dirty="0" err="1"/>
              <a:t>the</a:t>
            </a:r>
            <a:r>
              <a:rPr lang="fi-FI" sz="2800" dirty="0"/>
              <a:t> </a:t>
            </a:r>
            <a:r>
              <a:rPr lang="fi-FI" sz="2800" dirty="0" err="1"/>
              <a:t>documentation</a:t>
            </a:r>
            <a:r>
              <a:rPr lang="fi-FI" sz="2800" dirty="0"/>
              <a:t> </a:t>
            </a:r>
            <a:r>
              <a:rPr lang="fi-FI" sz="2800" dirty="0" err="1"/>
              <a:t>string</a:t>
            </a:r>
            <a:r>
              <a:rPr lang="fi-FI" sz="2800" dirty="0"/>
              <a:t> </a:t>
            </a:r>
            <a:r>
              <a:rPr lang="fi-FI" sz="2800" dirty="0" err="1"/>
              <a:t>which</a:t>
            </a:r>
            <a:r>
              <a:rPr lang="fi-FI" sz="2800" dirty="0"/>
              <a:t> is </a:t>
            </a:r>
            <a:r>
              <a:rPr lang="fi-FI" sz="2800" dirty="0" err="1"/>
              <a:t>string</a:t>
            </a:r>
            <a:r>
              <a:rPr lang="fi-FI" sz="2800" dirty="0"/>
              <a:t> </a:t>
            </a:r>
            <a:r>
              <a:rPr lang="fi-FI" sz="2800" dirty="0" err="1"/>
              <a:t>literal</a:t>
            </a:r>
            <a:r>
              <a:rPr lang="fi-FI" sz="2800" dirty="0"/>
              <a:t>, and it </a:t>
            </a:r>
            <a:r>
              <a:rPr lang="fi-FI" sz="2800" dirty="0" err="1"/>
              <a:t>occurs</a:t>
            </a:r>
            <a:r>
              <a:rPr lang="fi-FI" sz="2800" dirty="0"/>
              <a:t> in </a:t>
            </a:r>
            <a:r>
              <a:rPr lang="fi-FI" sz="2800" dirty="0" err="1"/>
              <a:t>the</a:t>
            </a:r>
            <a:r>
              <a:rPr lang="fi-FI" sz="2800" dirty="0"/>
              <a:t> </a:t>
            </a:r>
            <a:r>
              <a:rPr lang="fi-FI" sz="2800" dirty="0" err="1"/>
              <a:t>class</a:t>
            </a:r>
            <a:r>
              <a:rPr lang="fi-FI" sz="2800" dirty="0"/>
              <a:t>, </a:t>
            </a:r>
            <a:r>
              <a:rPr lang="fi-FI" sz="2800" dirty="0" err="1"/>
              <a:t>module</a:t>
            </a:r>
            <a:r>
              <a:rPr lang="fi-FI" sz="2800" dirty="0"/>
              <a:t>, </a:t>
            </a:r>
            <a:r>
              <a:rPr lang="fi-FI" sz="2800" dirty="0" err="1"/>
              <a:t>function</a:t>
            </a:r>
            <a:r>
              <a:rPr lang="fi-FI" sz="2800" dirty="0"/>
              <a:t> </a:t>
            </a:r>
            <a:r>
              <a:rPr lang="fi-FI" sz="2800" dirty="0" err="1"/>
              <a:t>or</a:t>
            </a:r>
            <a:r>
              <a:rPr lang="fi-FI" sz="2800" dirty="0"/>
              <a:t> </a:t>
            </a:r>
            <a:r>
              <a:rPr lang="fi-FI" sz="2800" dirty="0" err="1"/>
              <a:t>method</a:t>
            </a:r>
            <a:r>
              <a:rPr lang="fi-FI" sz="2800" dirty="0"/>
              <a:t> definition, and it is </a:t>
            </a:r>
            <a:r>
              <a:rPr lang="fi-FI" sz="2800" dirty="0" err="1"/>
              <a:t>written</a:t>
            </a:r>
            <a:r>
              <a:rPr lang="fi-FI" sz="2800" dirty="0"/>
              <a:t> as a </a:t>
            </a:r>
            <a:r>
              <a:rPr lang="fi-FI" sz="2800" dirty="0" err="1"/>
              <a:t>first</a:t>
            </a:r>
            <a:r>
              <a:rPr lang="fi-FI" sz="2800" dirty="0"/>
              <a:t> </a:t>
            </a:r>
            <a:r>
              <a:rPr lang="fi-FI" sz="2800" dirty="0" err="1"/>
              <a:t>statement</a:t>
            </a:r>
            <a:r>
              <a:rPr lang="fi-FI" sz="2800" dirty="0"/>
              <a:t>. </a:t>
            </a:r>
            <a:r>
              <a:rPr lang="fi-FI" sz="2800" dirty="0" err="1"/>
              <a:t>Docstrings</a:t>
            </a:r>
            <a:r>
              <a:rPr lang="fi-FI" sz="2800" dirty="0"/>
              <a:t> </a:t>
            </a:r>
            <a:r>
              <a:rPr lang="fi-FI" sz="2800" dirty="0" err="1"/>
              <a:t>are</a:t>
            </a:r>
            <a:r>
              <a:rPr lang="fi-FI" sz="2800" dirty="0"/>
              <a:t> </a:t>
            </a:r>
            <a:r>
              <a:rPr lang="fi-FI" sz="2800" dirty="0" err="1"/>
              <a:t>accessible</a:t>
            </a:r>
            <a:r>
              <a:rPr lang="fi-FI" sz="2800" dirty="0"/>
              <a:t> </a:t>
            </a:r>
            <a:r>
              <a:rPr lang="fi-FI" sz="2800" dirty="0" err="1"/>
              <a:t>from</a:t>
            </a:r>
            <a:r>
              <a:rPr lang="fi-FI" sz="2800" dirty="0"/>
              <a:t> </a:t>
            </a:r>
            <a:r>
              <a:rPr lang="fi-FI" sz="2800" dirty="0" err="1"/>
              <a:t>the</a:t>
            </a:r>
            <a:r>
              <a:rPr lang="fi-FI" sz="2800" dirty="0"/>
              <a:t> </a:t>
            </a:r>
            <a:r>
              <a:rPr lang="fi-FI" sz="2800" i="1" dirty="0"/>
              <a:t>doc</a:t>
            </a:r>
            <a:r>
              <a:rPr lang="fi-FI" sz="2800" dirty="0"/>
              <a:t> </a:t>
            </a:r>
            <a:r>
              <a:rPr lang="fi-FI" sz="2800" dirty="0" err="1"/>
              <a:t>attribute</a:t>
            </a:r>
            <a:r>
              <a:rPr lang="fi-FI" sz="2800" dirty="0"/>
              <a:t> for </a:t>
            </a:r>
            <a:r>
              <a:rPr lang="fi-FI" sz="2800" dirty="0" err="1"/>
              <a:t>any</a:t>
            </a:r>
            <a:r>
              <a:rPr lang="fi-FI" sz="2800" dirty="0"/>
              <a:t> of </a:t>
            </a:r>
            <a:r>
              <a:rPr lang="fi-FI" sz="2800" dirty="0" err="1"/>
              <a:t>the</a:t>
            </a:r>
            <a:r>
              <a:rPr lang="fi-FI" sz="2800" dirty="0"/>
              <a:t> Python </a:t>
            </a:r>
            <a:r>
              <a:rPr lang="fi-FI" sz="2800" dirty="0" err="1"/>
              <a:t>object</a:t>
            </a:r>
            <a:r>
              <a:rPr lang="fi-FI" sz="2800" dirty="0"/>
              <a:t> and </a:t>
            </a:r>
            <a:r>
              <a:rPr lang="fi-FI" sz="2800" dirty="0" err="1"/>
              <a:t>also</a:t>
            </a:r>
            <a:r>
              <a:rPr lang="fi-FI" sz="2800" dirty="0"/>
              <a:t> </a:t>
            </a:r>
            <a:r>
              <a:rPr lang="fi-FI" sz="2800" dirty="0" err="1"/>
              <a:t>with</a:t>
            </a:r>
            <a:r>
              <a:rPr lang="fi-FI" sz="2800" dirty="0"/>
              <a:t> </a:t>
            </a:r>
            <a:r>
              <a:rPr lang="fi-FI" sz="2800" dirty="0" err="1"/>
              <a:t>the</a:t>
            </a:r>
            <a:r>
              <a:rPr lang="fi-FI" sz="2800" dirty="0"/>
              <a:t> </a:t>
            </a:r>
            <a:r>
              <a:rPr lang="fi-FI" sz="2800" dirty="0" err="1"/>
              <a:t>built</a:t>
            </a:r>
            <a:r>
              <a:rPr lang="fi-FI" sz="2800" dirty="0"/>
              <a:t>-in help() </a:t>
            </a:r>
            <a:r>
              <a:rPr lang="fi-FI" sz="2800" dirty="0" err="1"/>
              <a:t>function</a:t>
            </a:r>
            <a:r>
              <a:rPr lang="fi-FI" sz="2800" dirty="0"/>
              <a:t> </a:t>
            </a:r>
            <a:r>
              <a:rPr lang="fi-FI" sz="2800" dirty="0" err="1"/>
              <a:t>can</a:t>
            </a:r>
            <a:r>
              <a:rPr lang="fi-FI" sz="2800" dirty="0"/>
              <a:t> </a:t>
            </a:r>
            <a:r>
              <a:rPr lang="fi-FI" sz="2800" dirty="0" err="1"/>
              <a:t>come</a:t>
            </a:r>
            <a:r>
              <a:rPr lang="fi-FI" sz="2800" dirty="0"/>
              <a:t> in </a:t>
            </a:r>
            <a:r>
              <a:rPr lang="fi-FI" sz="2800" dirty="0" err="1"/>
              <a:t>handy</a:t>
            </a:r>
            <a:r>
              <a:rPr lang="fi-FI" sz="2800" dirty="0"/>
              <a:t>..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553424"/>
      </p:ext>
    </p:extLst>
  </p:cSld>
  <p:clrMapOvr>
    <a:masterClrMapping/>
  </p:clrMapOvr>
</p:sld>
</file>

<file path=ppt/theme/theme1.xml><?xml version="1.0" encoding="utf-8"?>
<a:theme xmlns:a="http://schemas.openxmlformats.org/drawingml/2006/main" name="CENTRIA 2017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C73D018995741A39232355BFA298B" ma:contentTypeVersion="3" ma:contentTypeDescription="Create a new document." ma:contentTypeScope="" ma:versionID="4f29f4f1ffe54ab2c54dc7adccf934ee">
  <xsd:schema xmlns:xsd="http://www.w3.org/2001/XMLSchema" xmlns:xs="http://www.w3.org/2001/XMLSchema" xmlns:p="http://schemas.microsoft.com/office/2006/metadata/properties" xmlns:ns2="c3866cd0-27f3-4bc4-8745-0484ecbb38ee" targetNamespace="http://schemas.microsoft.com/office/2006/metadata/properties" ma:root="true" ma:fieldsID="e68b996a5c3d0cbb72b85f3e281e52dd" ns2:_="">
    <xsd:import namespace="c3866cd0-27f3-4bc4-8745-0484ecbb38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66cd0-27f3-4bc4-8745-0484ecbb3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E3EF240-F263-489F-961D-F6C27DCFB2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68FA58-AE92-4F21-8864-D17AC775AA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66cd0-27f3-4bc4-8745-0484ecbb38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7FDB01-AF0B-43BA-AAF4-5744AB83392C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c3866cd0-27f3-4bc4-8745-0484ecbb38ee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16684</TotalTime>
  <Words>353</Words>
  <Application>Microsoft Macintosh PowerPoint</Application>
  <PresentationFormat>On-screen Show (4:3)</PresentationFormat>
  <Paragraphs>129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Corbel</vt:lpstr>
      <vt:lpstr>Helvetica Neue</vt:lpstr>
      <vt:lpstr>CENTRIA 2017</vt:lpstr>
      <vt:lpstr>Basics in programming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Centria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Johanna Essel</dc:creator>
  <cp:lastModifiedBy>Jari Isohanni</cp:lastModifiedBy>
  <cp:revision>224</cp:revision>
  <dcterms:created xsi:type="dcterms:W3CDTF">2017-05-08T07:46:11Z</dcterms:created>
  <dcterms:modified xsi:type="dcterms:W3CDTF">2019-10-23T19:58:34Z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0x01010005FC73D018995741A39232355BFA298B</vt:lpwstr>
  </property>
</Properties>
</file>